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notesMasterIdLst>
    <p:notesMasterId r:id="rId8"/>
  </p:notesMasterIdLst>
  <p:handoutMasterIdLst>
    <p:handoutMasterId r:id="rId9"/>
  </p:handoutMasterIdLst>
  <p:sldIdLst>
    <p:sldId id="256" r:id="rId4"/>
    <p:sldId id="257" r:id="rId5"/>
    <p:sldId id="264" r:id="rId6"/>
    <p:sldId id="266" r:id="rId7"/>
  </p:sldIdLst>
  <p:sldSz cx="9144000" cy="51450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0A0"/>
    <a:srgbClr val="C75806"/>
    <a:srgbClr val="65482B"/>
    <a:srgbClr val="000000"/>
    <a:srgbClr val="00499F"/>
    <a:srgbClr val="0CC1E0"/>
    <a:srgbClr val="1B00FE"/>
    <a:srgbClr val="0CA3D7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9" autoAdjust="0"/>
    <p:restoredTop sz="94648" autoAdjust="0"/>
  </p:normalViewPr>
  <p:slideViewPr>
    <p:cSldViewPr>
      <p:cViewPr varScale="1">
        <p:scale>
          <a:sx n="78" d="100"/>
          <a:sy n="78" d="100"/>
        </p:scale>
        <p:origin x="60" y="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45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0FAB5AD3-BAB9-468F-8492-8A53D9305B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87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7B9-7A59-491A-BCD6-8341EEF022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7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4013200"/>
            <a:ext cx="6911975" cy="5048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516438"/>
            <a:ext cx="6911975" cy="377825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98730-618F-4E18-8B90-E922791C7C03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AF9F6-B828-4C3E-B14C-5E7F9AEC9CD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481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96850"/>
            <a:ext cx="2051050" cy="446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96850"/>
            <a:ext cx="6003925" cy="446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406B6-FB0A-4186-A121-625912B7C968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BBF0C-049D-43E0-A6BB-050C457D081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63100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DC757-B7BA-4065-921F-3BB122531EEC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E46A-0E43-44C7-9BC5-AFD269FD32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04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63BDA-8BB2-42E0-AC89-0E34D9AF4E93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39DD-BBB5-498A-A269-782166B2F8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3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0588C-9117-433A-88DA-4B2578C415A0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9D8-C8D1-43F6-92B1-C6F85EC33E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94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204913"/>
            <a:ext cx="3600450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1204913"/>
            <a:ext cx="3602037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8905-E960-464F-BCD0-091CDDFE7199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F062D-E03B-48E7-9A18-4FDB3A0258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714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EB86A-A293-4996-866D-BC8A510E54F8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93E7-77EF-4508-A3C2-377C300F0D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46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663B6-CB58-41B8-B620-ED229EED1CE0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B21F0-666B-4A10-9175-7EC5DF2CF3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159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0D9EE-6706-4F46-A425-1A0906A40908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F99B4-347C-4789-B960-2A8F963F9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84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F7EE3-2588-453A-A048-5BD1F32D7345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0CA1-4ADC-4FB6-A366-558BFD914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8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8308B-C6D9-4DCD-AEBC-5A5E6013E3C6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27775-3BD2-4803-BB04-4CCBF4A9F7E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048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ECD58-D7DA-438B-B1F0-9875858D9BD4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4C57-24D2-4694-942E-228195F410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99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30B9E-0D7A-4080-9795-4931796F4C45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2E6D-F0ED-4F34-8E67-FB5AA67D5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069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01613"/>
            <a:ext cx="1838325" cy="439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201613"/>
            <a:ext cx="5364162" cy="439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3019A-CFC4-4A0A-A5F6-32AEF172B12C}" type="datetime1">
              <a:rPr lang="en-US" altLang="ru-RU" smtClean="0"/>
              <a:t>9/30/2020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8A18-8519-4E19-84C8-53EA8F978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6409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9DC757-B7BA-4065-921F-3BB122531EEC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E46A-0E43-44C7-9BC5-AFD269FD3256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33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63BDA-8BB2-42E0-AC89-0E34D9AF4E93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939DD-BBB5-498A-A269-782166B2F85C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26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D0588C-9117-433A-88DA-4B2578C415A0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829D8-C8D1-43F6-92B1-C6F85EC33EC0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70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204913"/>
            <a:ext cx="3600450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763" y="1204913"/>
            <a:ext cx="3602037" cy="3395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8905-E960-464F-BCD0-091CDDFE7199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F062D-E03B-48E7-9A18-4FDB3A0258DF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94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EB86A-A293-4996-866D-BC8A510E54F8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93E7-77EF-4508-A3C2-377C300F0DB3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2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B663B6-CB58-41B8-B620-ED229EED1CE0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B21F0-666B-4A10-9175-7EC5DF2CF319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68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0D9EE-6706-4F46-A425-1A0906A40908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F99B4-347C-4789-B960-2A8F963F977A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7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EC2A9-E56D-45D8-99E4-926DAD45A124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157B3-9500-4860-9CA7-B76773A36B18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92296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F7EE3-2588-453A-A048-5BD1F32D7345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50CA1-4ADC-4FB6-A366-558BFD91440B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72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ECD58-D7DA-438B-B1F0-9875858D9BD4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14C57-24D2-4694-942E-228195F410EF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8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30B9E-0D7A-4080-9795-4931796F4C45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72E6D-F0ED-4F34-8E67-FB5AA67D5D7A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70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201613"/>
            <a:ext cx="1838325" cy="4398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201613"/>
            <a:ext cx="5364162" cy="439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3019A-CFC4-4A0A-A5F6-32AEF172B12C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F8A18-8519-4E19-84C8-53EA8F978553}" type="slidenum">
              <a:rPr lang="ru-RU" altLang="ru-RU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743075"/>
            <a:ext cx="4027487" cy="291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3075"/>
            <a:ext cx="4027488" cy="2917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76BED-CABD-422E-AFEB-E340EC4390C8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D2E09-6F2C-45B0-9767-E570905EA31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5688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9666A-D49B-45CB-911C-41E50586F8A3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BC82B-51DC-4646-9A59-BE81455834C0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80164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4DECB-2368-4CC0-A4C6-BEF3498702B5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C53BF-51FD-47AA-A81D-0B0BEB05B007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6807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C81D0D-2DA2-49AD-A931-1E62F4646427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84BB3-8670-4897-B3A5-B2ABED67A13E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107630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A48838-4D92-4BDA-9994-571EFBBFCD54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6EED6-D1C3-4A26-A53F-F03F5603B075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63725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DB3EC9-F516-477D-8C05-398765C37B8F}" type="datetime1">
              <a:rPr lang="en-US" altLang="ru-RU" smtClean="0"/>
              <a:t>9/30/2020</a:t>
            </a:fld>
            <a:endParaRPr lang="en-GB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6724-BCD9-4CAD-ABF8-90572DF8BE99}" type="slidenum">
              <a:rPr lang="en-GB" altLang="ru-RU"/>
              <a:pPr/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24336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6850"/>
            <a:ext cx="82073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43075"/>
            <a:ext cx="820737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38700"/>
            <a:ext cx="2133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F94D00AE-BF3C-41FD-BA5E-07E337DB8976}" type="datetime1">
              <a:rPr lang="en-US" altLang="ru-RU" smtClean="0"/>
              <a:pPr/>
              <a:t>9/30/2020</a:t>
            </a:fld>
            <a:endParaRPr lang="en-GB" alt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38700"/>
            <a:ext cx="2895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 altLang="ru-RU" smtClean="0"/>
              <a:t>Designed by PoweredTemplate.com</a:t>
            </a:r>
            <a:endParaRPr lang="en-GB" alt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38700"/>
            <a:ext cx="212248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8DC97DBA-70F4-4717-8F59-480F3D08448C}" type="slidenum">
              <a:rPr lang="en-GB" altLang="ru-RU" smtClean="0"/>
              <a:pPr/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201613"/>
            <a:ext cx="73421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04913"/>
            <a:ext cx="7354887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7136CD7-247E-4225-9006-A59E00B96BAB}" type="datetime1">
              <a:rPr lang="en-US" altLang="ru-RU" smtClean="0"/>
              <a:pPr/>
              <a:t>9/30/2020</a:t>
            </a:fld>
            <a:endParaRPr lang="ru-RU" alt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418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altLang="ru-RU" smtClean="0"/>
              <a:t>Designed by PoweredTemplate.com</a:t>
            </a:r>
            <a:endParaRPr lang="ru-RU" alt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978F7F78-781A-4515-92E4-38B9962A37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201613"/>
            <a:ext cx="73421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04913"/>
            <a:ext cx="7354887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67136CD7-247E-4225-9006-A59E00B96BAB}" type="datetime1"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pPr/>
              <a:t>9/30/2020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841875"/>
            <a:ext cx="2895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altLang="ru-RU" smtClean="0">
                <a:solidFill>
                  <a:srgbClr val="FFFFFF">
                    <a:lumMod val="75000"/>
                  </a:srgbClr>
                </a:solidFill>
              </a:rPr>
              <a:t>Designed by PoweredTemplate.com</a:t>
            </a:r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841875"/>
            <a:ext cx="21336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fld id="{978F7F78-781A-4515-92E4-38B9962A37CF}" type="slidenum">
              <a:rPr lang="ru-RU" altLang="ru-RU" smtClean="0"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79512" y="4516760"/>
            <a:ext cx="63373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2pPr>
            <a:lvl3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endParaRPr lang="uk-UA" altLang="ru-RU" b="0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10054" y="4012704"/>
            <a:ext cx="9154054" cy="1008112"/>
          </a:xfrm>
        </p:spPr>
        <p:txBody>
          <a:bodyPr>
            <a:noAutofit/>
          </a:bodyPr>
          <a:lstStyle/>
          <a:p>
            <a:pPr algn="ctr"/>
            <a:r>
              <a:rPr lang="sr-Cyrl-R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</a:t>
            </a:r>
            <a:r>
              <a:rPr lang="sr-Cyrl-RS" sz="4000" b="1" dirty="0">
                <a:solidFill>
                  <a:srgbClr val="92D050"/>
                </a:solidFill>
                <a:latin typeface="Comic Sans MS" pitchFamily="66" charset="0"/>
              </a:rPr>
              <a:t>Међународни </a:t>
            </a:r>
            <a:r>
              <a:rPr lang="sr-Cyrl-RS" sz="4000" b="1" dirty="0" smtClean="0">
                <a:solidFill>
                  <a:srgbClr val="92D050"/>
                </a:solidFill>
                <a:latin typeface="Comic Sans MS" pitchFamily="66" charset="0"/>
              </a:rPr>
              <a:t>дан старијих особа </a:t>
            </a:r>
            <a:r>
              <a:rPr lang="sr-Latn-RS" sz="4000" b="1" dirty="0" smtClean="0">
                <a:solidFill>
                  <a:srgbClr val="92D050"/>
                </a:solidFill>
                <a:latin typeface="Comic Sans MS" pitchFamily="66" charset="0"/>
              </a:rPr>
              <a:t/>
            </a:r>
            <a:br>
              <a:rPr lang="sr-Latn-RS" sz="4000" b="1" dirty="0" smtClean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sr-Latn-RS" sz="3200" b="1" dirty="0" smtClean="0">
                <a:solidFill>
                  <a:srgbClr val="92D050"/>
                </a:solidFill>
                <a:latin typeface="Comic Sans MS" pitchFamily="66" charset="0"/>
              </a:rPr>
              <a:t> -</a:t>
            </a:r>
            <a:r>
              <a:rPr lang="sr-Cyrl-RS" b="1" dirty="0">
                <a:solidFill>
                  <a:srgbClr val="92D050"/>
                </a:solidFill>
                <a:latin typeface="Comic Sans MS" pitchFamily="66" charset="0"/>
              </a:rPr>
              <a:t>1.октобар 2020.године</a:t>
            </a:r>
            <a:r>
              <a:rPr lang="en-US" sz="2000" b="1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sr-Latn-RS" sz="2800" b="1" dirty="0" smtClean="0">
                <a:solidFill>
                  <a:srgbClr val="92D050"/>
                </a:solidFill>
                <a:latin typeface="Comic Sans MS" pitchFamily="66" charset="0"/>
              </a:rPr>
              <a:t>-</a:t>
            </a:r>
            <a:endParaRPr lang="en-US" sz="2800" b="1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6284" y="3364632"/>
            <a:ext cx="6960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Др Ирена Џелетовић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Милошевић,спец. соц.</a:t>
            </a:r>
            <a:r>
              <a:rPr lang="sr-Latn-R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мед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Руководилац Канцеларије за здравље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старих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4" y="0"/>
            <a:ext cx="15001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81" y="268288"/>
            <a:ext cx="8351838" cy="700088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chemeClr val="bg2"/>
                </a:solidFill>
              </a:rPr>
              <a:t> 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Улога медицинских сестара-техничара и неговатеља у  заштити старијих 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особа“</a:t>
            </a:r>
            <a:endParaRPr lang="uk-UA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636440"/>
            <a:ext cx="9000999" cy="3457575"/>
          </a:xfrm>
        </p:spPr>
        <p:txBody>
          <a:bodyPr/>
          <a:lstStyle/>
          <a:p>
            <a:pPr algn="just"/>
            <a:endParaRPr lang="ru-RU" altLang="ru-RU" sz="1800" dirty="0" smtClean="0"/>
          </a:p>
          <a:p>
            <a:pPr algn="just"/>
            <a:r>
              <a:rPr lang="ru-RU" altLang="ru-RU" sz="1800" dirty="0">
                <a:solidFill>
                  <a:srgbClr val="92D050"/>
                </a:solidFill>
              </a:rPr>
              <a:t>Резолуцијом 45/106 Генералне скупштине Уједињених Нација </a:t>
            </a:r>
            <a:r>
              <a:rPr lang="ru-RU" altLang="ru-RU" sz="1800" dirty="0" smtClean="0">
                <a:solidFill>
                  <a:srgbClr val="92D050"/>
                </a:solidFill>
              </a:rPr>
              <a:t>(1990</a:t>
            </a:r>
            <a:r>
              <a:rPr lang="ru-RU" altLang="ru-RU" sz="1800" dirty="0">
                <a:solidFill>
                  <a:srgbClr val="92D050"/>
                </a:solidFill>
              </a:rPr>
              <a:t>. </a:t>
            </a:r>
            <a:r>
              <a:rPr lang="ru-RU" altLang="ru-RU" sz="1800" dirty="0" smtClean="0">
                <a:solidFill>
                  <a:srgbClr val="92D050"/>
                </a:solidFill>
              </a:rPr>
              <a:t>године) - 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</a:rPr>
              <a:t>. октобар  Светски 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</a:rPr>
              <a:t>дана старијих особа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altLang="ru-RU" sz="1800" dirty="0" smtClean="0">
                <a:solidFill>
                  <a:srgbClr val="92D050"/>
                </a:solidFill>
              </a:rPr>
              <a:t>Ове</a:t>
            </a:r>
            <a:r>
              <a:rPr lang="ru-RU" altLang="ru-RU" sz="1800" dirty="0">
                <a:solidFill>
                  <a:srgbClr val="92D050"/>
                </a:solidFill>
              </a:rPr>
              <a:t>, 2020. године, обележава се 75. рођендан Уједињених нација и 30. рођендан Међународног дана старијих особа</a:t>
            </a:r>
          </a:p>
          <a:p>
            <a:pPr algn="just"/>
            <a:r>
              <a:rPr lang="ru-RU" altLang="ru-RU" sz="1800" dirty="0" smtClean="0">
                <a:solidFill>
                  <a:srgbClr val="92D050"/>
                </a:solidFill>
              </a:rPr>
              <a:t>Због Пандемије, </a:t>
            </a:r>
            <a:r>
              <a:rPr lang="ru-RU" altLang="ru-RU" sz="1800" dirty="0">
                <a:solidFill>
                  <a:srgbClr val="92D050"/>
                </a:solidFill>
              </a:rPr>
              <a:t>сва пажња и активности </a:t>
            </a:r>
            <a:r>
              <a:rPr lang="ru-RU" altLang="ru-RU" sz="1800" dirty="0" smtClean="0">
                <a:solidFill>
                  <a:srgbClr val="92D050"/>
                </a:solidFill>
              </a:rPr>
              <a:t>усмерене су на </a:t>
            </a:r>
            <a:r>
              <a:rPr lang="ru-RU" altLang="ru-RU" sz="1800" dirty="0">
                <a:solidFill>
                  <a:srgbClr val="92D050"/>
                </a:solidFill>
              </a:rPr>
              <a:t>суживот са вирусом и навикавање на </a:t>
            </a:r>
            <a:r>
              <a:rPr lang="ru-RU" altLang="ru-RU" sz="1800" dirty="0" smtClean="0">
                <a:solidFill>
                  <a:srgbClr val="92D050"/>
                </a:solidFill>
              </a:rPr>
              <a:t>нови начин </a:t>
            </a:r>
            <a:r>
              <a:rPr lang="ru-RU" altLang="ru-RU" sz="1800" dirty="0">
                <a:solidFill>
                  <a:srgbClr val="92D050"/>
                </a:solidFill>
              </a:rPr>
              <a:t>функционисања.</a:t>
            </a:r>
          </a:p>
          <a:p>
            <a:pPr algn="just"/>
            <a:r>
              <a:rPr lang="ru-RU" altLang="ru-RU" sz="1800" dirty="0" smtClean="0">
                <a:solidFill>
                  <a:srgbClr val="92D050"/>
                </a:solidFill>
              </a:rPr>
              <a:t>Тренутно </a:t>
            </a:r>
            <a:r>
              <a:rPr lang="ru-RU" altLang="ru-RU" sz="1800" dirty="0">
                <a:solidFill>
                  <a:srgbClr val="92D050"/>
                </a:solidFill>
              </a:rPr>
              <a:t>у свету живи преко 703 милиона особа старијих од 65 година , а предвиђа се да ће тај број премашити 1,5 милијарди већ 2050.године</a:t>
            </a:r>
            <a:r>
              <a:rPr lang="ru-RU" altLang="ru-RU" sz="1800" dirty="0" smtClean="0">
                <a:solidFill>
                  <a:srgbClr val="92D050"/>
                </a:solidFill>
              </a:rPr>
              <a:t>. Ове </a:t>
            </a:r>
            <a:r>
              <a:rPr lang="ru-RU" altLang="ru-RU" sz="1800" dirty="0">
                <a:solidFill>
                  <a:srgbClr val="92D050"/>
                </a:solidFill>
              </a:rPr>
              <a:t>године СЗО је прогласила  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</a:rPr>
              <a:t>Дека</a:t>
            </a:r>
            <a:r>
              <a:rPr lang="sr-Cyrl-RS" altLang="ru-RU" sz="18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altLang="ru-RU" sz="1800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altLang="ru-RU" sz="1800" dirty="0">
                <a:solidFill>
                  <a:schemeClr val="accent6">
                    <a:lumMod val="75000"/>
                  </a:schemeClr>
                </a:solidFill>
              </a:rPr>
              <a:t>здравог и активног старења  </a:t>
            </a:r>
            <a:r>
              <a:rPr lang="ru-RU" altLang="ru-RU" sz="1800" dirty="0">
                <a:solidFill>
                  <a:srgbClr val="92D050"/>
                </a:solidFill>
              </a:rPr>
              <a:t>и трајаће до </a:t>
            </a:r>
            <a:r>
              <a:rPr lang="ru-RU" altLang="ru-RU" sz="1800" dirty="0" smtClean="0">
                <a:solidFill>
                  <a:srgbClr val="92D050"/>
                </a:solidFill>
              </a:rPr>
              <a:t>2030.године. </a:t>
            </a:r>
            <a:endParaRPr lang="uk-UA" altLang="ru-RU" sz="1800" dirty="0">
              <a:solidFill>
                <a:srgbClr val="92D050"/>
              </a:solidFill>
            </a:endParaRPr>
          </a:p>
        </p:txBody>
      </p:sp>
      <p:pic>
        <p:nvPicPr>
          <p:cNvPr id="5122" name="Picture 2" descr="C:\Users\danijela.kuljanin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95" y="1132384"/>
            <a:ext cx="4876800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2461"/>
            <a:ext cx="1500187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0187" cy="12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12" y="124272"/>
            <a:ext cx="8640960" cy="8667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75806"/>
                </a:solidFill>
              </a:rPr>
              <a:t>Циљеви Међународног дана </a:t>
            </a:r>
            <a:r>
              <a:rPr lang="ru-RU" dirty="0" smtClean="0">
                <a:solidFill>
                  <a:srgbClr val="C75806"/>
                </a:solidFill>
              </a:rPr>
              <a:t/>
            </a:r>
            <a:br>
              <a:rPr lang="ru-RU" dirty="0" smtClean="0">
                <a:solidFill>
                  <a:srgbClr val="C75806"/>
                </a:solidFill>
              </a:rPr>
            </a:br>
            <a:r>
              <a:rPr lang="ru-RU" dirty="0" smtClean="0"/>
              <a:t>старијих </a:t>
            </a:r>
            <a:r>
              <a:rPr lang="ru-RU" dirty="0"/>
              <a:t>особа 2020</a:t>
            </a:r>
            <a:r>
              <a:rPr lang="ru-RU" dirty="0" smtClean="0"/>
              <a:t>: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0376"/>
            <a:ext cx="8856984" cy="3960440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92D050"/>
                </a:solidFill>
              </a:rPr>
              <a:t>Упознати стручну и општу јавност о стратешким циљевима Декаде активног старења.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92D050"/>
                </a:solidFill>
              </a:rPr>
              <a:t>Подизање </a:t>
            </a:r>
            <a:r>
              <a:rPr lang="ru-RU" dirty="0">
                <a:solidFill>
                  <a:srgbClr val="92D050"/>
                </a:solidFill>
              </a:rPr>
              <a:t>свести о посебним здравственим потребама старијих особа, њиховом доприносу сопственом здрављу и функционисању </a:t>
            </a:r>
            <a:r>
              <a:rPr lang="ru-RU" dirty="0" smtClean="0">
                <a:solidFill>
                  <a:srgbClr val="92D050"/>
                </a:solidFill>
              </a:rPr>
              <a:t>у друштву.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rgbClr val="92D050"/>
                </a:solidFill>
              </a:rPr>
              <a:t>Подизање свести о значају здравствених радника у пружању здравствене заштите старијим особама, са посебним освртом на професију медицинских </a:t>
            </a:r>
            <a:r>
              <a:rPr lang="ru-RU" dirty="0" smtClean="0">
                <a:solidFill>
                  <a:srgbClr val="92D050"/>
                </a:solidFill>
              </a:rPr>
              <a:t>сестара-техничара </a:t>
            </a:r>
            <a:r>
              <a:rPr lang="ru-RU" dirty="0">
                <a:solidFill>
                  <a:srgbClr val="92D050"/>
                </a:solidFill>
              </a:rPr>
              <a:t>и </a:t>
            </a:r>
            <a:r>
              <a:rPr lang="ru-RU" dirty="0" smtClean="0">
                <a:solidFill>
                  <a:srgbClr val="92D050"/>
                </a:solidFill>
              </a:rPr>
              <a:t>неговатеља-неговатељица.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92D050"/>
                </a:solidFill>
              </a:rPr>
              <a:t>Умањење </a:t>
            </a:r>
            <a:r>
              <a:rPr lang="ru-RU" dirty="0">
                <a:solidFill>
                  <a:srgbClr val="92D050"/>
                </a:solidFill>
              </a:rPr>
              <a:t>неједнакости у здрављу за старије особе  између развијених и неразвијених </a:t>
            </a:r>
            <a:r>
              <a:rPr lang="ru-RU" dirty="0" smtClean="0">
                <a:solidFill>
                  <a:srgbClr val="92D050"/>
                </a:solidFill>
              </a:rPr>
              <a:t>земаља.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92D050"/>
                </a:solidFill>
              </a:rPr>
              <a:t>Повећање </a:t>
            </a:r>
            <a:r>
              <a:rPr lang="ru-RU" dirty="0">
                <a:solidFill>
                  <a:srgbClr val="92D050"/>
                </a:solidFill>
              </a:rPr>
              <a:t>разумевање утицаја пандемије </a:t>
            </a:r>
            <a:r>
              <a:rPr lang="sr-Latn-RS" dirty="0" smtClean="0">
                <a:solidFill>
                  <a:srgbClr val="92D050"/>
                </a:solidFill>
              </a:rPr>
              <a:t>COVID </a:t>
            </a:r>
            <a:r>
              <a:rPr lang="ru-RU" dirty="0" smtClean="0">
                <a:solidFill>
                  <a:srgbClr val="92D050"/>
                </a:solidFill>
              </a:rPr>
              <a:t>-</a:t>
            </a:r>
            <a:r>
              <a:rPr lang="sr-Latn-RS" dirty="0" smtClean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19 </a:t>
            </a:r>
            <a:r>
              <a:rPr lang="ru-RU" dirty="0">
                <a:solidFill>
                  <a:srgbClr val="92D050"/>
                </a:solidFill>
              </a:rPr>
              <a:t>на старије </a:t>
            </a:r>
            <a:r>
              <a:rPr lang="ru-RU" dirty="0" smtClean="0">
                <a:solidFill>
                  <a:srgbClr val="92D050"/>
                </a:solidFill>
              </a:rPr>
              <a:t>особе, и </a:t>
            </a:r>
            <a:r>
              <a:rPr lang="ru-RU" dirty="0">
                <a:solidFill>
                  <a:srgbClr val="92D050"/>
                </a:solidFill>
              </a:rPr>
              <a:t>систем здравствене заштите.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15616" y="0"/>
            <a:ext cx="8028384" cy="5145088"/>
          </a:xfrm>
          <a:prstGeom prst="rect">
            <a:avLst/>
          </a:prstGeom>
          <a:solidFill>
            <a:srgbClr val="C2E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 descr="C:\Users\irena.dzeletovic\Pictures\лого канцеалриј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64"/>
            <a:ext cx="1500187" cy="1061175"/>
          </a:xfrm>
          <a:prstGeom prst="rect">
            <a:avLst/>
          </a:prstGeom>
          <a:noFill/>
        </p:spPr>
      </p:pic>
      <p:pic>
        <p:nvPicPr>
          <p:cNvPr id="1026" name="Picture 2" descr="C:\Users\danijela.kuljanin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80" y="52264"/>
            <a:ext cx="439634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59632" y="3652664"/>
            <a:ext cx="7560840" cy="140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400" kern="0" dirty="0" smtClean="0">
                <a:solidFill>
                  <a:schemeClr val="accent6">
                    <a:lumMod val="75000"/>
                  </a:schemeClr>
                </a:solidFill>
              </a:rPr>
              <a:t>Канцеларија за здравље старих Градског завода за јавно здравље- Београд улаже напоре  да  унапреди  квалитет живота и здравље наших старијих суграђана </a:t>
            </a:r>
            <a:endParaRPr lang="en-US" sz="2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lderly-Care-Nurs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CDCFF"/>
      </a:accent1>
      <a:accent2>
        <a:srgbClr val="DD8BA8"/>
      </a:accent2>
      <a:accent3>
        <a:srgbClr val="A5D175"/>
      </a:accent3>
      <a:accent4>
        <a:srgbClr val="F0E6AA"/>
      </a:accent4>
      <a:accent5>
        <a:srgbClr val="7AF2A5"/>
      </a:accent5>
      <a:accent6>
        <a:srgbClr val="FDB65F"/>
      </a:accent6>
      <a:hlink>
        <a:srgbClr val="FF0000"/>
      </a:hlink>
      <a:folHlink>
        <a:srgbClr val="0070C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Elderly-Care-Nurs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CDCFF"/>
      </a:accent1>
      <a:accent2>
        <a:srgbClr val="DD8BA8"/>
      </a:accent2>
      <a:accent3>
        <a:srgbClr val="A5D175"/>
      </a:accent3>
      <a:accent4>
        <a:srgbClr val="F0E6AA"/>
      </a:accent4>
      <a:accent5>
        <a:srgbClr val="7AF2A5"/>
      </a:accent5>
      <a:accent6>
        <a:srgbClr val="FDB65F"/>
      </a:accent6>
      <a:hlink>
        <a:srgbClr val="FF0000"/>
      </a:hlink>
      <a:folHlink>
        <a:srgbClr val="0070C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Elderly-Care-Nurs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CDCFF"/>
      </a:accent1>
      <a:accent2>
        <a:srgbClr val="DD8BA8"/>
      </a:accent2>
      <a:accent3>
        <a:srgbClr val="A5D175"/>
      </a:accent3>
      <a:accent4>
        <a:srgbClr val="F0E6AA"/>
      </a:accent4>
      <a:accent5>
        <a:srgbClr val="7AF2A5"/>
      </a:accent5>
      <a:accent6>
        <a:srgbClr val="FDB65F"/>
      </a:accent6>
      <a:hlink>
        <a:srgbClr val="FF0000"/>
      </a:hlink>
      <a:folHlink>
        <a:srgbClr val="0070C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242</Words>
  <Application>Microsoft Office PowerPoint</Application>
  <PresentationFormat>Custom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template</vt:lpstr>
      <vt:lpstr>Custom Design</vt:lpstr>
      <vt:lpstr>1_Custom Design</vt:lpstr>
      <vt:lpstr>  Међународни дан старијих особа   -1.октобар 2020.године -</vt:lpstr>
      <vt:lpstr>  „Улога медицинских сестара-техничара и неговатеља у  заштити старијих особа“</vt:lpstr>
      <vt:lpstr>Циљеви Међународног дана  старијих особа 2020: </vt:lpstr>
      <vt:lpstr>PowerPoint Presentation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Alina</dc:creator>
  <cp:lastModifiedBy>Irena Dzeletovic</cp:lastModifiedBy>
  <cp:revision>249</cp:revision>
  <dcterms:created xsi:type="dcterms:W3CDTF">2006-06-29T12:15:01Z</dcterms:created>
  <dcterms:modified xsi:type="dcterms:W3CDTF">2020-09-30T09:27:37Z</dcterms:modified>
</cp:coreProperties>
</file>